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2" r:id="rId4"/>
    <p:sldId id="258" r:id="rId5"/>
    <p:sldId id="261" r:id="rId6"/>
    <p:sldId id="259" r:id="rId7"/>
    <p:sldId id="260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E7443-CF94-4FE4-B1A4-377DDE6B8453}" type="datetimeFigureOut">
              <a:rPr lang="en-MY" smtClean="0"/>
              <a:t>8/12/2024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C1A21-399C-46C6-B075-33BAE533515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92311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E7443-CF94-4FE4-B1A4-377DDE6B8453}" type="datetimeFigureOut">
              <a:rPr lang="en-MY" smtClean="0"/>
              <a:t>8/12/2024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C1A21-399C-46C6-B075-33BAE533515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328492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E7443-CF94-4FE4-B1A4-377DDE6B8453}" type="datetimeFigureOut">
              <a:rPr lang="en-MY" smtClean="0"/>
              <a:t>8/12/2024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C1A21-399C-46C6-B075-33BAE533515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26123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E7443-CF94-4FE4-B1A4-377DDE6B8453}" type="datetimeFigureOut">
              <a:rPr lang="en-MY" smtClean="0"/>
              <a:t>8/12/2024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C1A21-399C-46C6-B075-33BAE533515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73494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E7443-CF94-4FE4-B1A4-377DDE6B8453}" type="datetimeFigureOut">
              <a:rPr lang="en-MY" smtClean="0"/>
              <a:t>8/12/2024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C1A21-399C-46C6-B075-33BAE533515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33485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E7443-CF94-4FE4-B1A4-377DDE6B8453}" type="datetimeFigureOut">
              <a:rPr lang="en-MY" smtClean="0"/>
              <a:t>8/12/2024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C1A21-399C-46C6-B075-33BAE533515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74296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E7443-CF94-4FE4-B1A4-377DDE6B8453}" type="datetimeFigureOut">
              <a:rPr lang="en-MY" smtClean="0"/>
              <a:t>8/12/2024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C1A21-399C-46C6-B075-33BAE533515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68963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E7443-CF94-4FE4-B1A4-377DDE6B8453}" type="datetimeFigureOut">
              <a:rPr lang="en-MY" smtClean="0"/>
              <a:t>8/12/2024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C1A21-399C-46C6-B075-33BAE533515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67383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E7443-CF94-4FE4-B1A4-377DDE6B8453}" type="datetimeFigureOut">
              <a:rPr lang="en-MY" smtClean="0"/>
              <a:t>8/12/2024</a:t>
            </a:fld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C1A21-399C-46C6-B075-33BAE533515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87815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E7443-CF94-4FE4-B1A4-377DDE6B8453}" type="datetimeFigureOut">
              <a:rPr lang="en-MY" smtClean="0"/>
              <a:t>8/12/2024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C1A21-399C-46C6-B075-33BAE533515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68101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E7443-CF94-4FE4-B1A4-377DDE6B8453}" type="datetimeFigureOut">
              <a:rPr lang="en-MY" smtClean="0"/>
              <a:t>8/12/2024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C1A21-399C-46C6-B075-33BAE533515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46714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3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FE7443-CF94-4FE4-B1A4-377DDE6B8453}" type="datetimeFigureOut">
              <a:rPr lang="en-MY" smtClean="0"/>
              <a:t>8/12/2024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C1A21-399C-46C6-B075-33BAE533515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48278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8.png"/><Relationship Id="rId3" Type="http://schemas.openxmlformats.org/officeDocument/2006/relationships/image" Target="../media/image37.png"/><Relationship Id="rId7" Type="http://schemas.openxmlformats.org/officeDocument/2006/relationships/image" Target="../media/image21.png"/><Relationship Id="rId12" Type="http://schemas.openxmlformats.org/officeDocument/2006/relationships/image" Target="../media/image2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6.png"/><Relationship Id="rId5" Type="http://schemas.openxmlformats.org/officeDocument/2006/relationships/image" Target="../media/image19.png"/><Relationship Id="rId10" Type="http://schemas.openxmlformats.org/officeDocument/2006/relationships/image" Target="../media/image25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Relationship Id="rId1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DEC894B-2A77-AA93-D7BD-A5EE1473E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67062" y="1428801"/>
            <a:ext cx="7608425" cy="2221883"/>
          </a:xfrm>
        </p:spPr>
        <p:txBody>
          <a:bodyPr/>
          <a:lstStyle/>
          <a:p>
            <a:endParaRPr lang="en-US" dirty="0"/>
          </a:p>
          <a:p>
            <a:endParaRPr lang="en-MY" b="1" dirty="0">
              <a:latin typeface="Arial Black" panose="020B0A04020102020204" pitchFamily="34" charset="0"/>
            </a:endParaRPr>
          </a:p>
          <a:p>
            <a:endParaRPr lang="en-MY" dirty="0"/>
          </a:p>
          <a:p>
            <a:endParaRPr lang="en-MY" dirty="0"/>
          </a:p>
          <a:p>
            <a:endParaRPr lang="en-MY" dirty="0"/>
          </a:p>
          <a:p>
            <a:endParaRPr lang="en-MY" dirty="0"/>
          </a:p>
          <a:p>
            <a:endParaRPr lang="en-MY" dirty="0"/>
          </a:p>
          <a:p>
            <a:endParaRPr lang="en-MY" dirty="0"/>
          </a:p>
          <a:p>
            <a:endParaRPr lang="en-MY" dirty="0"/>
          </a:p>
          <a:p>
            <a:endParaRPr lang="en-MY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9EB5B3-B517-0E4A-8A09-080F25486140}"/>
              </a:ext>
            </a:extLst>
          </p:cNvPr>
          <p:cNvSpPr/>
          <p:nvPr/>
        </p:nvSpPr>
        <p:spPr>
          <a:xfrm>
            <a:off x="480211" y="346245"/>
            <a:ext cx="10306428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lgConfetti">
                  <a:fgClr>
                    <a:schemeClr val="accent4">
                      <a:lumMod val="75000"/>
                    </a:schemeClr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lgerian" panose="04020705040A02060702" pitchFamily="82" charset="0"/>
              </a:rPr>
              <a:t>   </a:t>
            </a:r>
            <a:r>
              <a:rPr lang="en-US" sz="7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lgConfetti">
                  <a:fgClr>
                    <a:schemeClr val="accent4">
                      <a:lumMod val="75000"/>
                    </a:schemeClr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lgerian" panose="04020705040A02060702" pitchFamily="82" charset="0"/>
              </a:rPr>
              <a:t>SOSIAL     </a:t>
            </a:r>
            <a:r>
              <a:rPr lang="en-US" sz="7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lgConfetti">
                  <a:fgClr>
                    <a:schemeClr val="accent4">
                      <a:lumMod val="75000"/>
                    </a:schemeClr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lgerian" panose="04020705040A02060702" pitchFamily="82" charset="0"/>
              </a:rPr>
              <a:t>media</a:t>
            </a:r>
            <a:endParaRPr lang="en-MY" sz="7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lgConfetti">
                <a:fgClr>
                  <a:schemeClr val="accent4">
                    <a:lumMod val="75000"/>
                  </a:schemeClr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lgerian" panose="04020705040A02060702" pitchFamily="82" charset="0"/>
            </a:endParaRPr>
          </a:p>
          <a:p>
            <a:pPr algn="ctr"/>
            <a:r>
              <a:rPr lang="en-MY" sz="7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lgConfetti">
                  <a:fgClr>
                    <a:schemeClr val="accent4">
                      <a:lumMod val="75000"/>
                    </a:schemeClr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lgerian" panose="04020705040A02060702" pitchFamily="82" charset="0"/>
              </a:rPr>
              <a:t>  FOR  ALL</a:t>
            </a:r>
            <a:endParaRPr lang="en-US" sz="7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lgConfetti">
                <a:fgClr>
                  <a:schemeClr val="accent4">
                    <a:lumMod val="75000"/>
                  </a:schemeClr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CE7B21-F6EA-04F0-B54D-956BED2A22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MY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6344274-19A0-B54B-5875-70616026D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MY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8CB62B-2762-A38C-1F74-9018B0526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95" y="1252620"/>
            <a:ext cx="1999290" cy="19992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5E36FC-AFFE-C316-D874-96BE79D83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72684">
            <a:off x="9441033" y="524943"/>
            <a:ext cx="2052866" cy="19120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84527F5-F4F8-6950-DE05-972FB12E39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264" y="3400074"/>
            <a:ext cx="3305525" cy="33055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DBECAD7-58FF-6381-4C77-99CE13E00B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123" y="3864077"/>
            <a:ext cx="2678242" cy="267824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31902D8-ECDE-C31A-ED6B-E81E969529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018" y="3864077"/>
            <a:ext cx="2678242" cy="267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22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8491A-641D-09A0-167C-B8311188E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EA03800-9E46-215E-6355-C3D3631C8C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MY" dirty="0"/>
          </a:p>
          <a:p>
            <a:endParaRPr lang="en-MY" dirty="0"/>
          </a:p>
          <a:p>
            <a:endParaRPr lang="en-MY" dirty="0"/>
          </a:p>
          <a:p>
            <a:endParaRPr lang="en-MY" dirty="0"/>
          </a:p>
          <a:p>
            <a:endParaRPr lang="en-MY" dirty="0"/>
          </a:p>
          <a:p>
            <a:endParaRPr lang="en-MY" dirty="0"/>
          </a:p>
          <a:p>
            <a:endParaRPr lang="en-MY" dirty="0"/>
          </a:p>
          <a:p>
            <a:endParaRPr lang="en-MY" dirty="0"/>
          </a:p>
          <a:p>
            <a:endParaRPr lang="en-MY"/>
          </a:p>
          <a:p>
            <a:endParaRPr lang="en-MY"/>
          </a:p>
        </p:txBody>
      </p:sp>
      <p:pic>
        <p:nvPicPr>
          <p:cNvPr id="6" name="Content Placeholder 4" descr="A person holding a white sign&#10;&#10;Description automatically generated">
            <a:extLst>
              <a:ext uri="{FF2B5EF4-FFF2-40B4-BE49-F238E27FC236}">
                <a16:creationId xmlns:a16="http://schemas.microsoft.com/office/drawing/2014/main" id="{E28B1B6D-860D-0A1B-6F7D-814363789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054" y="1140656"/>
            <a:ext cx="3515990" cy="53343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0DF29C-5A48-718F-1856-F9D632FF2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018" y="-392076"/>
            <a:ext cx="2017526" cy="26884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00ECAF-EF65-BBC7-07F6-95963C412A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781" y="-645426"/>
            <a:ext cx="4709652" cy="39211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6A6A29-3D2A-03FA-BC89-49B57E1BE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871" y="1944085"/>
            <a:ext cx="4870554" cy="3758118"/>
          </a:xfrm>
          <a:prstGeom prst="rect">
            <a:avLst/>
          </a:prstGeom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1121CBA4-8E7F-F618-7809-17BCD5956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7349" y="172748"/>
            <a:ext cx="2799737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refers to internet-based platforms that allow users to create, share, and interact with content (text, images, videos) in the form of online social networks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3A8FBFDA-69DC-9F19-2CDB-8690713B877C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6067104" y="2570986"/>
            <a:ext cx="2697932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Two-way interaction between users.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Content creation by users.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Connection between individuals or groups.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Easy access through mobile devices or computers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336E6D3-4E2F-7163-502F-A15290FAB6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427" y="3429802"/>
            <a:ext cx="619922" cy="6199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CED151-47F1-BD1D-B5FE-7B6CF45AF5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2276">
            <a:off x="2765473" y="1991605"/>
            <a:ext cx="609604" cy="60960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1669742-4220-3558-5032-9E0F7FE9EA96}"/>
              </a:ext>
            </a:extLst>
          </p:cNvPr>
          <p:cNvSpPr/>
          <p:nvPr/>
        </p:nvSpPr>
        <p:spPr>
          <a:xfrm>
            <a:off x="469304" y="2422357"/>
            <a:ext cx="2761908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ptos Narrow" panose="020B0004020202020204" pitchFamily="34" charset="0"/>
              </a:rPr>
              <a:t>What is social media?</a:t>
            </a:r>
            <a:endParaRPr lang="en-MY" sz="28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Aptos Narrow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830AB2-2233-BD7B-1CE4-60C759DE89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961" y="5525849"/>
            <a:ext cx="1139889" cy="11398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169B14-525A-9144-ED96-928FD26E25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199" y="5584080"/>
            <a:ext cx="1239966" cy="12399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B70FAF-D2A5-3137-FE15-401884AA24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135" y="5520502"/>
            <a:ext cx="1212753" cy="121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94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158F6B-AB0F-EF62-E2A5-A30C074B5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306" y="5487961"/>
            <a:ext cx="2352687" cy="20824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A6FB57-8C2F-8BDC-A7FA-9404DA0A7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300" y="1027906"/>
            <a:ext cx="8831784" cy="58796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52FED4-9675-8B34-6801-80CE96618517}"/>
              </a:ext>
            </a:extLst>
          </p:cNvPr>
          <p:cNvSpPr txBox="1"/>
          <p:nvPr/>
        </p:nvSpPr>
        <p:spPr>
          <a:xfrm>
            <a:off x="3130782" y="2498648"/>
            <a:ext cx="66424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Timeline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Early 2000s: Rise of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MySpace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Facebook.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2010s: Mobile apps like Instagram and Snapchat.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2020s: Dominance of TikTok and video content.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Technological Advancements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AI algorithms, live streaming, and augmented reality.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Trends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From blogs to short-form video.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DDD01F-5568-C6E4-C197-6CDFD49903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58" y="3178828"/>
            <a:ext cx="1374058" cy="13740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304D860-4911-4517-F79D-60DD1CB7C3A3}"/>
              </a:ext>
            </a:extLst>
          </p:cNvPr>
          <p:cNvSpPr/>
          <p:nvPr/>
        </p:nvSpPr>
        <p:spPr>
          <a:xfrm>
            <a:off x="1279423" y="365125"/>
            <a:ext cx="95045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accent4">
                    <a:lumMod val="7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lgerian" panose="04020705040A02060702" pitchFamily="82" charset="0"/>
              </a:rPr>
              <a:t>EVOLUTION OF SOCIAL MEDIA</a:t>
            </a:r>
            <a:endParaRPr lang="en-MY" sz="5400" b="1" cap="none" spc="0" dirty="0">
              <a:ln w="12700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</a:ln>
              <a:solidFill>
                <a:schemeClr val="accent4">
                  <a:lumMod val="75000"/>
                </a:schemeClr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2C1066-828F-BF4F-8B8E-A748DB986B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306" y="888539"/>
            <a:ext cx="2575022" cy="32202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00B3BD-CBF7-E76D-76DB-67415A03B00F}"/>
              </a:ext>
            </a:extLst>
          </p:cNvPr>
          <p:cNvSpPr txBox="1"/>
          <p:nvPr/>
        </p:nvSpPr>
        <p:spPr>
          <a:xfrm>
            <a:off x="10214840" y="2267815"/>
            <a:ext cx="15739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https://vt.tiktok.com/ZSj373PrH/</a:t>
            </a:r>
          </a:p>
        </p:txBody>
      </p:sp>
    </p:spTree>
    <p:extLst>
      <p:ext uri="{BB962C8B-B14F-4D97-AF65-F5344CB8AC3E}">
        <p14:creationId xmlns:p14="http://schemas.microsoft.com/office/powerpoint/2010/main" val="98736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21018E-F365-C05B-0493-322BEDE2C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6354">
            <a:off x="1326117" y="1376330"/>
            <a:ext cx="797068" cy="7970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9E8EC7-1B10-9E41-55E6-9596933F86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4334">
            <a:off x="2169528" y="1381577"/>
            <a:ext cx="741337" cy="7413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282D77-84D6-5094-B7CE-23BF327B64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17934">
            <a:off x="3014264" y="1380060"/>
            <a:ext cx="751859" cy="7518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9AEF83-D3C4-EEFA-C7BF-6043FF894C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6423">
            <a:off x="3802816" y="1358532"/>
            <a:ext cx="696113" cy="7482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458003-1554-E37A-6585-7782173107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4687" flipH="1">
            <a:off x="4598817" y="1401326"/>
            <a:ext cx="697302" cy="6973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DE0C23-ACF8-F7D5-F912-AD2D5B92A1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1209">
            <a:off x="5463249" y="1382581"/>
            <a:ext cx="688991" cy="688991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0E9079D7-89C1-1F03-20D2-C1D1CDD083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16115" y="1402419"/>
            <a:ext cx="784903" cy="784903"/>
          </a:xfr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A3A2381-7B95-4C01-2C0F-2ABBA7F4B5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98922">
            <a:off x="7165484" y="1370140"/>
            <a:ext cx="759673" cy="75967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ED3E77B-EF6D-48E3-DD34-6C69E9F337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7650">
            <a:off x="7880798" y="1402418"/>
            <a:ext cx="784904" cy="78490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05381BB-2549-7D5E-DA22-88F8D1B184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61973">
            <a:off x="8622171" y="1307915"/>
            <a:ext cx="884122" cy="88412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B7F7D9A-A004-97CD-7FA1-232600A1C2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654">
            <a:off x="9393762" y="1366249"/>
            <a:ext cx="882499" cy="88249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28E762AC-D9AC-DC35-8910-96BD74475CC0}"/>
              </a:ext>
            </a:extLst>
          </p:cNvPr>
          <p:cNvSpPr/>
          <p:nvPr/>
        </p:nvSpPr>
        <p:spPr>
          <a:xfrm>
            <a:off x="3456678" y="144691"/>
            <a:ext cx="5176418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lgerian" panose="04020705040A02060702" pitchFamily="82" charset="0"/>
              </a:rPr>
              <a:t>B E N E F I T S </a:t>
            </a:r>
            <a:br>
              <a:rPr lang="en-US" sz="6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lgerian" panose="04020705040A02060702" pitchFamily="82" charset="0"/>
              </a:rPr>
            </a:br>
            <a:r>
              <a:rPr lang="en-US" sz="6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lgerian" panose="04020705040A02060702" pitchFamily="82" charset="0"/>
              </a:rPr>
              <a:t>    </a:t>
            </a:r>
            <a:endParaRPr lang="en-MY" sz="6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C75A1FAA-B9DC-073D-7850-812006E10A7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49" y="2444754"/>
            <a:ext cx="2873382" cy="424365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1CCA740-839B-B9EE-824D-1EB9EE3AD04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13" y="2882955"/>
            <a:ext cx="1751984" cy="175198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00DEA808-A8FC-1852-41CA-3055BEE26E5E}"/>
              </a:ext>
            </a:extLst>
          </p:cNvPr>
          <p:cNvSpPr txBox="1"/>
          <p:nvPr/>
        </p:nvSpPr>
        <p:spPr>
          <a:xfrm>
            <a:off x="1410385" y="3515844"/>
            <a:ext cx="18092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600" b="1" dirty="0">
                <a:latin typeface="Agency FB" panose="020B0503020202020204" pitchFamily="34" charset="0"/>
                <a:cs typeface="Times New Roman" panose="02020603050405020304" pitchFamily="18" charset="0"/>
              </a:rPr>
              <a:t>Communication and Connection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83FB2F7-14E3-5A71-EABA-4EC2F4E8ECB3}"/>
              </a:ext>
            </a:extLst>
          </p:cNvPr>
          <p:cNvSpPr txBox="1"/>
          <p:nvPr/>
        </p:nvSpPr>
        <p:spPr>
          <a:xfrm>
            <a:off x="1168909" y="4188139"/>
            <a:ext cx="194506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facilitates communication with friends, family, colleagues, and new people worldwide.</a:t>
            </a:r>
            <a:endParaRPr lang="en-MY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D6A8CCE1-CD04-AE05-EFDD-182C049770C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574" y="2444754"/>
            <a:ext cx="2873382" cy="424365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6832D06-959F-51EF-E8EB-C2C52AEFB9B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238" y="2864985"/>
            <a:ext cx="1751984" cy="1751984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105CD562-1F6F-9ACE-4365-F992A684345C}"/>
              </a:ext>
            </a:extLst>
          </p:cNvPr>
          <p:cNvSpPr txBox="1"/>
          <p:nvPr/>
        </p:nvSpPr>
        <p:spPr>
          <a:xfrm>
            <a:off x="5221555" y="3465548"/>
            <a:ext cx="1472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600" b="1" dirty="0">
                <a:latin typeface="Agency FB" panose="020B0503020202020204" pitchFamily="34" charset="0"/>
              </a:rPr>
              <a:t>Learning Opportunities</a:t>
            </a:r>
            <a:endParaRPr lang="en-MY" sz="1600" b="1" dirty="0">
              <a:latin typeface="Agency FB" panose="020B05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4104EC6-37E3-BA33-FE7F-C2617495B837}"/>
              </a:ext>
            </a:extLst>
          </p:cNvPr>
          <p:cNvSpPr txBox="1"/>
          <p:nvPr/>
        </p:nvSpPr>
        <p:spPr>
          <a:xfrm>
            <a:off x="4863504" y="4124028"/>
            <a:ext cx="194506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platforms offer access to courses, webinars, and educational materials.</a:t>
            </a:r>
            <a:endParaRPr lang="en-MY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9CFF50B5-B286-2646-109A-AB0CDE2E5C9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017" y="2444756"/>
            <a:ext cx="2873382" cy="42436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648FCE0-02CB-93A3-BEB2-64173401821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683" y="2839496"/>
            <a:ext cx="1751984" cy="1751984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0697AEA2-5C48-3A7E-7A3D-D3F0094B1B1F}"/>
              </a:ext>
            </a:extLst>
          </p:cNvPr>
          <p:cNvSpPr txBox="1"/>
          <p:nvPr/>
        </p:nvSpPr>
        <p:spPr>
          <a:xfrm>
            <a:off x="8751752" y="3436335"/>
            <a:ext cx="18092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600" b="1" dirty="0">
                <a:latin typeface="Agency FB" panose="020B0503020202020204" pitchFamily="34" charset="0"/>
              </a:rPr>
              <a:t>Marketing and Business</a:t>
            </a:r>
            <a:endParaRPr lang="en-MY" sz="1600" b="1" dirty="0">
              <a:latin typeface="Agency FB" panose="020B05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D6F2277-F7EE-C00F-8C45-A9420CCFE1BF}"/>
              </a:ext>
            </a:extLst>
          </p:cNvPr>
          <p:cNvSpPr txBox="1"/>
          <p:nvPr/>
        </p:nvSpPr>
        <p:spPr>
          <a:xfrm>
            <a:off x="8517821" y="4176841"/>
            <a:ext cx="194506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is used by businesses to promote products, services, and expand their market reach.</a:t>
            </a:r>
            <a:endParaRPr lang="en-MY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881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8FF3C3D-69BE-03A3-C4D4-3E0774F37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726" y="1614644"/>
            <a:ext cx="4961111" cy="484821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0EB34DF-A172-D403-C0CA-B0485BE657CE}"/>
              </a:ext>
            </a:extLst>
          </p:cNvPr>
          <p:cNvSpPr txBox="1"/>
          <p:nvPr/>
        </p:nvSpPr>
        <p:spPr>
          <a:xfrm>
            <a:off x="1179871" y="3613665"/>
            <a:ext cx="1897626" cy="850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ACEFE6-E57E-1E26-C458-57EF0F7E3782}"/>
              </a:ext>
            </a:extLst>
          </p:cNvPr>
          <p:cNvSpPr txBox="1"/>
          <p:nvPr/>
        </p:nvSpPr>
        <p:spPr>
          <a:xfrm>
            <a:off x="-715382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Y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D7067D-1AD2-64B9-FEC3-2D3F22673107}"/>
              </a:ext>
            </a:extLst>
          </p:cNvPr>
          <p:cNvSpPr txBox="1"/>
          <p:nvPr/>
        </p:nvSpPr>
        <p:spPr>
          <a:xfrm>
            <a:off x="509092" y="3221116"/>
            <a:ext cx="29595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.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Mental Health Issues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 on Self-Esteem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Constant exposure to idealized images and lifestyles can lead to feelings of inadequacy, low self-esteem, and body image issues.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Addiction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Excessive use can lead to social media addiction, contributing to anxiety, depression, and sleep problems, especially in younger users</a:t>
            </a:r>
            <a:r>
              <a:rPr lang="en-US" sz="1200" dirty="0"/>
              <a:t>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380526-533F-5382-78C6-0DFEFF89D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430" y="3271600"/>
            <a:ext cx="4730630" cy="4622982"/>
          </a:xfrm>
          <a:prstGeom prst="rect">
            <a:avLst/>
          </a:prstGeom>
        </p:spPr>
      </p:pic>
      <p:sp>
        <p:nvSpPr>
          <p:cNvPr id="34" name="Rectangle 10">
            <a:extLst>
              <a:ext uri="{FF2B5EF4-FFF2-40B4-BE49-F238E27FC236}">
                <a16:creationId xmlns:a16="http://schemas.microsoft.com/office/drawing/2014/main" id="{0E30E1CC-5B0B-7BDF-5335-4795793E2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6245" y="4985535"/>
            <a:ext cx="295951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Spread of Misinformation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platforms have become breeding grounds for fake news, conspiracy theories, and misinformation, influencing public opinion and causing confusion during crises (e.g., elections, pandemics).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5657278-F580-DD2A-61E1-4E1FD5BEC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104" y="1938694"/>
            <a:ext cx="4297921" cy="42001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BDD7F3-2420-7419-720D-1A0FA63D4411}"/>
              </a:ext>
            </a:extLst>
          </p:cNvPr>
          <p:cNvSpPr/>
          <p:nvPr/>
        </p:nvSpPr>
        <p:spPr>
          <a:xfrm>
            <a:off x="1545496" y="90381"/>
            <a:ext cx="8719382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lgerian" panose="04020705040A02060702" pitchFamily="82" charset="0"/>
              </a:rPr>
              <a:t>N E G A T I V E  S I D E  O F  M E D I A  S O C I A L</a:t>
            </a:r>
            <a:endParaRPr lang="en-MY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151CEF-C512-48B1-AC67-2CD9DCCDDDCD}"/>
              </a:ext>
            </a:extLst>
          </p:cNvPr>
          <p:cNvSpPr txBox="1"/>
          <p:nvPr/>
        </p:nvSpPr>
        <p:spPr>
          <a:xfrm>
            <a:off x="8474989" y="3410176"/>
            <a:ext cx="26551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 on Children and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TeensEarly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exposure to social media can disrupt emotional development, increase exposure to inappropriate content, and lead to academic distractions.</a:t>
            </a:r>
            <a:endParaRPr lang="en-MY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8C7B30-D2CE-3307-8798-B64CA405C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5654">
            <a:off x="3410232" y="1927285"/>
            <a:ext cx="1477329" cy="14773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CB33F0-2F50-84DE-FC6B-A96016FDED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253" y="1724984"/>
            <a:ext cx="1477328" cy="14773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084EDA-C5B3-FDCC-B82B-8BFBADD13C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3151">
            <a:off x="9750092" y="-214324"/>
            <a:ext cx="1586969" cy="15869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0B5F0F-5E48-BE0E-E5C4-7C1C44492E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13149">
            <a:off x="386385" y="-264872"/>
            <a:ext cx="1586969" cy="15869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C504EA-E66F-BFF9-8EA7-4CBC51E2FF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754" y="4771789"/>
            <a:ext cx="1367025" cy="13670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6F3949F-3E69-8932-B6EB-57E5731B9954}"/>
              </a:ext>
            </a:extLst>
          </p:cNvPr>
          <p:cNvSpPr txBox="1"/>
          <p:nvPr/>
        </p:nvSpPr>
        <p:spPr>
          <a:xfrm>
            <a:off x="10676478" y="4947469"/>
            <a:ext cx="9733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https://youtu.be/XF8Ystpf9v4?si=CJOnqxUzD_rYLIgR</a:t>
            </a:r>
          </a:p>
        </p:txBody>
      </p:sp>
    </p:spTree>
    <p:extLst>
      <p:ext uri="{BB962C8B-B14F-4D97-AF65-F5344CB8AC3E}">
        <p14:creationId xmlns:p14="http://schemas.microsoft.com/office/powerpoint/2010/main" val="2361659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EB8F2CF-357C-42E8-9C68-75C17108F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276" y="-484534"/>
            <a:ext cx="2381250" cy="23812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1A5358-5F06-E79E-D843-500B6BC33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226" y="2850252"/>
            <a:ext cx="3007547" cy="40077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AB54C72-7DE7-170A-A54A-C3675C692B0D}"/>
              </a:ext>
            </a:extLst>
          </p:cNvPr>
          <p:cNvSpPr txBox="1"/>
          <p:nvPr/>
        </p:nvSpPr>
        <p:spPr>
          <a:xfrm>
            <a:off x="4916128" y="3844413"/>
            <a:ext cx="2497394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2.Technological Innovations: AI, VR/AR experiences, and the metaverse.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Trends: Focus on authenticity, privacy, and niche communities.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Regulation and Ethics: Striking a balance between freedom and accountability.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Sustainability: Reducing the carbon footprint of digital activities</a:t>
            </a:r>
            <a:r>
              <a:rPr lang="en-US" b="1" dirty="0"/>
              <a:t>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34FFAAE-F576-A71E-4269-BD8E7D49B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74" y="2850252"/>
            <a:ext cx="3007547" cy="400774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37A47AA-5D08-1001-DFBD-224750D9A7F6}"/>
              </a:ext>
            </a:extLst>
          </p:cNvPr>
          <p:cNvSpPr txBox="1"/>
          <p:nvPr/>
        </p:nvSpPr>
        <p:spPr>
          <a:xfrm>
            <a:off x="1297859" y="3798246"/>
            <a:ext cx="2487560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User Trends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Authenticity: Increased demand for genuine and transparent content.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Privacy-Centric Platforms: Platforms prioritizing user data security and anonymity.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Niche Communities: Growth of platforms tailored to specific interests and hobbies.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Short-Form Content: Continued popularity of TikTok-style videos and stories.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9320702-FA94-9B4D-2A68-06E9E5D4A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090" y="2850252"/>
            <a:ext cx="3007547" cy="400774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986EFFD-67AA-3C17-58C1-D7CEB838C3C1}"/>
              </a:ext>
            </a:extLst>
          </p:cNvPr>
          <p:cNvSpPr txBox="1"/>
          <p:nvPr/>
        </p:nvSpPr>
        <p:spPr>
          <a:xfrm>
            <a:off x="8457917" y="3976963"/>
            <a:ext cx="232589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Business Opportunities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Commerce Expansion: Seamless shopping experiences directly within apps.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Advertising: AR ads and AI-driven campaigns.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Creator Economy Growth: More tools and revenue options for content creators.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28251BD-E3A7-2862-AFA5-FE3B3FF1BC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6354">
            <a:off x="1305993" y="1662098"/>
            <a:ext cx="797068" cy="79706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B51262A-6A8B-CB57-0D1C-DEE4C3A696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4334">
            <a:off x="2048284" y="1546044"/>
            <a:ext cx="741337" cy="74133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0C189A0-3738-F23E-D892-3352C0D8A2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17934">
            <a:off x="2889231" y="1561006"/>
            <a:ext cx="751859" cy="75185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88E922A-56D9-A47B-A377-87847F67A9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6423">
            <a:off x="3682207" y="1573682"/>
            <a:ext cx="696113" cy="73064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149DDDE-68C5-3497-CD07-4D18FC80E3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4687" flipH="1">
            <a:off x="4388073" y="1625573"/>
            <a:ext cx="697302" cy="697302"/>
          </a:xfrm>
          <a:prstGeom prst="rect">
            <a:avLst/>
          </a:prstGeom>
        </p:spPr>
      </p:pic>
      <p:pic>
        <p:nvPicPr>
          <p:cNvPr id="31" name="Content Placeholder 19">
            <a:extLst>
              <a:ext uri="{FF2B5EF4-FFF2-40B4-BE49-F238E27FC236}">
                <a16:creationId xmlns:a16="http://schemas.microsoft.com/office/drawing/2014/main" id="{674AA539-E18F-E76D-DEB9-97D82B1589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16117" y="1578937"/>
            <a:ext cx="784903" cy="784903"/>
          </a:xfr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DE2E055-963E-DAD4-2056-547BE2AC68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98922">
            <a:off x="7103649" y="1557099"/>
            <a:ext cx="759673" cy="75967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560DDD0-1161-85AA-01EE-5F8AB2B4A3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7650">
            <a:off x="7881179" y="1533083"/>
            <a:ext cx="784904" cy="78490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FB58009-9DC7-8071-1E68-ED35635BC7B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61973">
            <a:off x="8621485" y="1454655"/>
            <a:ext cx="884122" cy="88412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7B73FF0-D857-988B-BA88-C63F5AF5C2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654">
            <a:off x="9435513" y="1463496"/>
            <a:ext cx="882499" cy="88249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C003F75-D52C-BD02-703D-39A8FCDC66C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145" y="1512295"/>
            <a:ext cx="784903" cy="78490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97CFC6-BF58-A7AB-963D-4EB736151C5D}"/>
              </a:ext>
            </a:extLst>
          </p:cNvPr>
          <p:cNvSpPr/>
          <p:nvPr/>
        </p:nvSpPr>
        <p:spPr>
          <a:xfrm>
            <a:off x="1432767" y="419863"/>
            <a:ext cx="36647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pitchFamily="82" charset="0"/>
                <a:cs typeface="Times New Roman" panose="02020603050405020304" pitchFamily="18" charset="0"/>
              </a:rPr>
              <a:t>FUTURE OF</a:t>
            </a:r>
            <a:endParaRPr lang="en-MY" sz="5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00211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006E89-E9BB-1E62-6B89-44CFEE43A5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95" y="1636622"/>
            <a:ext cx="4751721" cy="4751721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5946BE29-B5FE-CF52-F4B2-261809D5F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501" y="1904149"/>
            <a:ext cx="4751721" cy="4751721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D3981242-3A13-20AB-892C-12E1403BA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885" y="1636623"/>
            <a:ext cx="4751721" cy="47517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9D4D8D-B054-E336-6A30-EDA0D467D8B9}"/>
              </a:ext>
            </a:extLst>
          </p:cNvPr>
          <p:cNvSpPr txBox="1"/>
          <p:nvPr/>
        </p:nvSpPr>
        <p:spPr>
          <a:xfrm>
            <a:off x="1482617" y="2895014"/>
            <a:ext cx="257605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and Marketing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Promote brands and products through ads and posts.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Engage with customers and gather feedback.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 online stores and enable social commerce.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966658-60C5-96F3-885F-0980ACAE86EA}"/>
              </a:ext>
            </a:extLst>
          </p:cNvPr>
          <p:cNvSpPr txBox="1"/>
          <p:nvPr/>
        </p:nvSpPr>
        <p:spPr>
          <a:xfrm>
            <a:off x="4661578" y="3195088"/>
            <a:ext cx="255856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 Branding and Creativity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Showcase talents and skills to a global audience.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 a personal brand as an influencer or content creator.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 art, photography, writing, and other creative works.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231407-DBE2-3287-C0F2-B7B43A8EFC45}"/>
              </a:ext>
            </a:extLst>
          </p:cNvPr>
          <p:cNvSpPr txBox="1"/>
          <p:nvPr/>
        </p:nvSpPr>
        <p:spPr>
          <a:xfrm>
            <a:off x="8463800" y="2962186"/>
            <a:ext cx="228189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Entertainment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Watch videos, stream music, and play games.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 celebrities, influencers, and trending content.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Discover and share memes, GIFs, and viral content.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A6D8AD-FF61-766F-77B2-CE1DBE72E89D}"/>
              </a:ext>
            </a:extLst>
          </p:cNvPr>
          <p:cNvSpPr/>
          <p:nvPr/>
        </p:nvSpPr>
        <p:spPr>
          <a:xfrm>
            <a:off x="994981" y="545761"/>
            <a:ext cx="103396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lgerian" panose="04020705040A02060702" pitchFamily="82" charset="0"/>
              </a:rPr>
              <a:t>U S E S  O F  S O C I A L  M E D I A</a:t>
            </a:r>
            <a:endParaRPr lang="en-MY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3AFFCE-07B6-DCBB-7707-8C324A1B9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87" y="4151268"/>
            <a:ext cx="2633660" cy="27742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22468A3-9CD2-00D6-F3F7-5608105A09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491" y="3261449"/>
            <a:ext cx="4762500" cy="36290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1178BDA-40E2-4822-874D-7C7D100963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73" y="1190183"/>
            <a:ext cx="557815" cy="5578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E0F7625-0B8E-4EE8-527B-38B87A8C50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4441">
            <a:off x="11230274" y="277773"/>
            <a:ext cx="766611" cy="76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401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D2F1F1-3536-94F2-54B7-F4CCCA41CB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155"/>
            <a:ext cx="12191999" cy="6966155"/>
          </a:xfrm>
        </p:spPr>
      </p:pic>
    </p:spTree>
    <p:extLst>
      <p:ext uri="{BB962C8B-B14F-4D97-AF65-F5344CB8AC3E}">
        <p14:creationId xmlns:p14="http://schemas.microsoft.com/office/powerpoint/2010/main" val="1593749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304</TotalTime>
  <Words>604</Words>
  <Application>Microsoft Office PowerPoint</Application>
  <PresentationFormat>Widescreen</PresentationFormat>
  <Paragraphs>77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Agency FB</vt:lpstr>
      <vt:lpstr>Algerian</vt:lpstr>
      <vt:lpstr>Aptos Narrow</vt:lpstr>
      <vt:lpstr>Arial</vt:lpstr>
      <vt:lpstr>Arial Black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user hp</dc:creator>
  <cp:lastModifiedBy>user hp</cp:lastModifiedBy>
  <cp:revision>3</cp:revision>
  <dcterms:created xsi:type="dcterms:W3CDTF">2024-11-19T03:02:10Z</dcterms:created>
  <dcterms:modified xsi:type="dcterms:W3CDTF">2024-12-08T13:48:53Z</dcterms:modified>
</cp:coreProperties>
</file>